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8" r:id="rId3"/>
    <p:sldId id="257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incinnati\share\tech\Programs\WaterQuality\Mercury\Hg%20on%20Tribs%20(FY16%20Supplemental)\TribAnnYield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aseline="0"/>
              <a:t>Tributary Estimated Load vs Ohio River Load (lbs THg)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3024021719123625"/>
          <c:y val="0.21340137689252039"/>
          <c:w val="0.53951943136322755"/>
          <c:h val="0.757458262061946"/>
        </c:manualLayout>
      </c:layout>
      <c:pieChart>
        <c:varyColors val="1"/>
        <c:ser>
          <c:idx val="0"/>
          <c:order val="0"/>
          <c:tx>
            <c:strRef>
              <c:f>Sheet3!$B$60</c:f>
              <c:strCache>
                <c:ptCount val="1"/>
                <c:pt idx="0">
                  <c:v>Trib Load (lbs THg)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1"/>
            <c:bubble3D val="0"/>
            <c:explosion val="14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6"/>
              <c:layout>
                <c:manualLayout>
                  <c:x val="1.7162010183725616E-3"/>
                  <c:y val="-2.022484243649436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1.7654780083853034E-2"/>
                  <c:y val="3.586916136766089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-0.15025452601452283"/>
                  <c:y val="5.197783400952798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100800058369355"/>
                      <c:h val="0.18711103955836061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Sheet3!$A$61:$A$72</c:f>
              <c:strCache>
                <c:ptCount val="12"/>
                <c:pt idx="0">
                  <c:v>Allegheny</c:v>
                </c:pt>
                <c:pt idx="1">
                  <c:v>Monongahela</c:v>
                </c:pt>
                <c:pt idx="2">
                  <c:v>Beaver</c:v>
                </c:pt>
                <c:pt idx="3">
                  <c:v>Muskingum</c:v>
                </c:pt>
                <c:pt idx="4">
                  <c:v>Kanawha</c:v>
                </c:pt>
                <c:pt idx="5">
                  <c:v>Big Sandy</c:v>
                </c:pt>
                <c:pt idx="6">
                  <c:v>Scioto</c:v>
                </c:pt>
                <c:pt idx="7">
                  <c:v>Little Miami</c:v>
                </c:pt>
                <c:pt idx="8">
                  <c:v>Licking</c:v>
                </c:pt>
                <c:pt idx="9">
                  <c:v>Great Miami</c:v>
                </c:pt>
                <c:pt idx="10">
                  <c:v>Kentucky</c:v>
                </c:pt>
                <c:pt idx="11">
                  <c:v>Ohio River </c:v>
                </c:pt>
              </c:strCache>
            </c:strRef>
          </c:cat>
          <c:val>
            <c:numRef>
              <c:f>Sheet3!$B$61:$B$72</c:f>
              <c:numCache>
                <c:formatCode>0.0</c:formatCode>
                <c:ptCount val="12"/>
                <c:pt idx="0">
                  <c:v>71.95</c:v>
                </c:pt>
                <c:pt idx="1">
                  <c:v>76.31</c:v>
                </c:pt>
                <c:pt idx="2">
                  <c:v>25.25</c:v>
                </c:pt>
                <c:pt idx="3">
                  <c:v>86.38</c:v>
                </c:pt>
                <c:pt idx="4">
                  <c:v>162.87</c:v>
                </c:pt>
                <c:pt idx="5">
                  <c:v>68.959999999999994</c:v>
                </c:pt>
                <c:pt idx="6">
                  <c:v>94.63</c:v>
                </c:pt>
                <c:pt idx="7">
                  <c:v>22.5</c:v>
                </c:pt>
                <c:pt idx="8">
                  <c:v>17.350000000000001</c:v>
                </c:pt>
                <c:pt idx="9">
                  <c:v>34.1</c:v>
                </c:pt>
                <c:pt idx="10">
                  <c:v>123.5</c:v>
                </c:pt>
                <c:pt idx="11">
                  <c:v>39.100000000000023</c:v>
                </c:pt>
              </c:numCache>
            </c:numRef>
          </c:val>
        </c:ser>
        <c:ser>
          <c:idx val="1"/>
          <c:order val="1"/>
          <c:tx>
            <c:strRef>
              <c:f>Sheet3!$C$60</c:f>
              <c:strCache>
                <c:ptCount val="1"/>
                <c:pt idx="0">
                  <c:v>Ohio River Load  (lbs THg)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Sheet3!$A$61:$A$72</c:f>
              <c:strCache>
                <c:ptCount val="12"/>
                <c:pt idx="0">
                  <c:v>Allegheny</c:v>
                </c:pt>
                <c:pt idx="1">
                  <c:v>Monongahela</c:v>
                </c:pt>
                <c:pt idx="2">
                  <c:v>Beaver</c:v>
                </c:pt>
                <c:pt idx="3">
                  <c:v>Muskingum</c:v>
                </c:pt>
                <c:pt idx="4">
                  <c:v>Kanawha</c:v>
                </c:pt>
                <c:pt idx="5">
                  <c:v>Big Sandy</c:v>
                </c:pt>
                <c:pt idx="6">
                  <c:v>Scioto</c:v>
                </c:pt>
                <c:pt idx="7">
                  <c:v>Little Miami</c:v>
                </c:pt>
                <c:pt idx="8">
                  <c:v>Licking</c:v>
                </c:pt>
                <c:pt idx="9">
                  <c:v>Great Miami</c:v>
                </c:pt>
                <c:pt idx="10">
                  <c:v>Kentucky</c:v>
                </c:pt>
                <c:pt idx="11">
                  <c:v>Ohio River </c:v>
                </c:pt>
              </c:strCache>
            </c:strRef>
          </c:cat>
          <c:val>
            <c:numRef>
              <c:f>Sheet3!$C$61:$C$72</c:f>
              <c:numCache>
                <c:formatCode>General</c:formatCode>
                <c:ptCount val="12"/>
                <c:pt idx="11" formatCode="0.0">
                  <c:v>822.9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090DB68D-7F18-4778-ADBB-2908755EA9B0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A19F3DC0-DDAB-4C4F-A89A-55B704F58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254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D44D-87D6-4BDC-BD0C-2355B6E0DF4D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997E-3DED-4BF0-901E-83CF1A0AC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102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D44D-87D6-4BDC-BD0C-2355B6E0DF4D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997E-3DED-4BF0-901E-83CF1A0AC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15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D44D-87D6-4BDC-BD0C-2355B6E0DF4D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997E-3DED-4BF0-901E-83CF1A0AC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752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D44D-87D6-4BDC-BD0C-2355B6E0DF4D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997E-3DED-4BF0-901E-83CF1A0AC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682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D44D-87D6-4BDC-BD0C-2355B6E0DF4D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997E-3DED-4BF0-901E-83CF1A0AC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37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D44D-87D6-4BDC-BD0C-2355B6E0DF4D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997E-3DED-4BF0-901E-83CF1A0AC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352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D44D-87D6-4BDC-BD0C-2355B6E0DF4D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997E-3DED-4BF0-901E-83CF1A0AC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334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D44D-87D6-4BDC-BD0C-2355B6E0DF4D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997E-3DED-4BF0-901E-83CF1A0AC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458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D44D-87D6-4BDC-BD0C-2355B6E0DF4D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997E-3DED-4BF0-901E-83CF1A0AC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21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D44D-87D6-4BDC-BD0C-2355B6E0DF4D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997E-3DED-4BF0-901E-83CF1A0AC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360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7D44D-87D6-4BDC-BD0C-2355B6E0DF4D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997E-3DED-4BF0-901E-83CF1A0AC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167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7D44D-87D6-4BDC-BD0C-2355B6E0DF4D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B997E-3DED-4BF0-901E-83CF1A0AC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37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5319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Ohio River and Major Tributary Mercury </a:t>
            </a:r>
            <a:r>
              <a:rPr lang="en-US" dirty="0" smtClean="0"/>
              <a:t>Load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9714" y="3088433"/>
            <a:ext cx="10720874" cy="3480318"/>
          </a:xfrm>
        </p:spPr>
        <p:txBody>
          <a:bodyPr>
            <a:normAutofit/>
          </a:bodyPr>
          <a:lstStyle/>
          <a:p>
            <a:r>
              <a:rPr lang="en-US" sz="4400" dirty="0" smtClean="0"/>
              <a:t>Results of Tributary Monitoring Study and latest </a:t>
            </a:r>
            <a:r>
              <a:rPr lang="en-US" sz="4400" dirty="0" smtClean="0"/>
              <a:t>Ohio River Mercury Studies</a:t>
            </a:r>
            <a:endParaRPr lang="en-US" sz="1800" dirty="0" smtClean="0"/>
          </a:p>
          <a:p>
            <a:endParaRPr lang="en-US" dirty="0" smtClean="0"/>
          </a:p>
          <a:p>
            <a:endParaRPr lang="en-US" dirty="0"/>
          </a:p>
          <a:p>
            <a:pPr algn="r"/>
            <a:r>
              <a:rPr lang="en-US" sz="2000" dirty="0" smtClean="0"/>
              <a:t>ORSANCO Technical Committee Meeting 214</a:t>
            </a:r>
          </a:p>
          <a:p>
            <a:pPr algn="r"/>
            <a:r>
              <a:rPr lang="en-US" sz="2000" dirty="0" smtClean="0"/>
              <a:t>June 6-7, 2017</a:t>
            </a:r>
          </a:p>
          <a:p>
            <a:pPr algn="r"/>
            <a:r>
              <a:rPr lang="en-US" sz="2000" dirty="0" smtClean="0"/>
              <a:t>West </a:t>
            </a:r>
            <a:r>
              <a:rPr lang="en-US" sz="2000" dirty="0" smtClean="0"/>
              <a:t>Baden Springs, </a:t>
            </a:r>
            <a:r>
              <a:rPr lang="en-US" sz="2000" dirty="0" smtClean="0"/>
              <a:t>Indiana</a:t>
            </a:r>
          </a:p>
        </p:txBody>
      </p:sp>
    </p:spTree>
    <p:extLst>
      <p:ext uri="{BB962C8B-B14F-4D97-AF65-F5344CB8AC3E}">
        <p14:creationId xmlns:p14="http://schemas.microsoft.com/office/powerpoint/2010/main" val="236496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746" y="9749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Tributary </a:t>
            </a:r>
            <a:r>
              <a:rPr lang="en-US" dirty="0" smtClean="0"/>
              <a:t>Loads: </a:t>
            </a:r>
            <a:r>
              <a:rPr lang="en-US" dirty="0"/>
              <a:t>P</a:t>
            </a:r>
            <a:r>
              <a:rPr lang="en-US" dirty="0" smtClean="0"/>
              <a:t>eriod </a:t>
            </a:r>
            <a:r>
              <a:rPr lang="en-US" dirty="0" smtClean="0"/>
              <a:t>of </a:t>
            </a:r>
            <a:r>
              <a:rPr lang="en-US" dirty="0" smtClean="0"/>
              <a:t>Interest</a:t>
            </a:r>
            <a:br>
              <a:rPr lang="en-US" dirty="0" smtClean="0"/>
            </a:br>
            <a:r>
              <a:rPr lang="en-US" sz="3200" dirty="0" smtClean="0"/>
              <a:t>Nov 2015 to Oct 2016 (Trib. Mont. </a:t>
            </a:r>
            <a:r>
              <a:rPr lang="en-US" sz="3200" dirty="0"/>
              <a:t>a</a:t>
            </a:r>
            <a:r>
              <a:rPr lang="en-US" sz="3200" dirty="0" smtClean="0"/>
              <a:t>nd DMR data)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4877" y="1423059"/>
            <a:ext cx="5581562" cy="527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71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Tributary </a:t>
            </a:r>
            <a:r>
              <a:rPr lang="en-US" dirty="0" smtClean="0"/>
              <a:t>vs Ohio Estimated </a:t>
            </a:r>
            <a:r>
              <a:rPr lang="en-US" dirty="0" smtClean="0"/>
              <a:t>Load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4537" y="1690688"/>
            <a:ext cx="36687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 Major Tributaries are above Ohio River Mile 782</a:t>
            </a:r>
          </a:p>
          <a:p>
            <a:pPr lvl="1"/>
            <a:r>
              <a:rPr lang="en-US" dirty="0" smtClean="0"/>
              <a:t>Newburgh, Indiana immediately above the Green River</a:t>
            </a:r>
          </a:p>
          <a:p>
            <a:endParaRPr lang="en-US" dirty="0"/>
          </a:p>
          <a:p>
            <a:r>
              <a:rPr lang="en-US" dirty="0" smtClean="0"/>
              <a:t>Model shows ~40 </a:t>
            </a:r>
            <a:r>
              <a:rPr lang="en-US" dirty="0" err="1" smtClean="0"/>
              <a:t>lbs</a:t>
            </a:r>
            <a:r>
              <a:rPr lang="en-US" dirty="0" smtClean="0"/>
              <a:t> </a:t>
            </a:r>
            <a:r>
              <a:rPr lang="en-US" dirty="0" err="1" smtClean="0"/>
              <a:t>THg</a:t>
            </a:r>
            <a:r>
              <a:rPr lang="en-US" dirty="0" smtClean="0"/>
              <a:t> from non-major </a:t>
            </a:r>
            <a:r>
              <a:rPr lang="en-US" dirty="0" err="1" smtClean="0"/>
              <a:t>tribs</a:t>
            </a:r>
            <a:r>
              <a:rPr lang="en-US" dirty="0" smtClean="0"/>
              <a:t> and discharges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250" y="1690688"/>
            <a:ext cx="4767827" cy="4770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5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Ohio River Load Remainder after Estimated Tributary Loads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12895"/>
              </p:ext>
            </p:extLst>
          </p:nvPr>
        </p:nvGraphicFramePr>
        <p:xfrm>
          <a:off x="4583152" y="1545722"/>
          <a:ext cx="6869150" cy="5050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3" y="3177558"/>
            <a:ext cx="4424399" cy="341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78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910" y="186612"/>
            <a:ext cx="64101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Mercury Projects 2010-2017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5193" y="894498"/>
            <a:ext cx="7128588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Tissue Bioaccumulation Studies 	2010-2016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Tributary Monitoring 		2015-2016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Total Ohio River Load Monitoring 	2016-2017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r>
              <a:rPr lang="en-US" sz="2000" dirty="0" smtClean="0"/>
              <a:t>Tissue Bioaccumulation Studies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Site Specific Methyl Mercury Bioaccumulation Factor 		Development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Total Mercury Mass Load Measurement/Estimation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r>
              <a:rPr lang="en-US" sz="2000" dirty="0" smtClean="0"/>
              <a:t>Tributary Monitoring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Annual Mass Mercury Loads and Yields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Methylation Efficiency by Tributary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r>
              <a:rPr lang="en-US" sz="2000" dirty="0" smtClean="0"/>
              <a:t>Total Ohio River Load Monitoring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Lower Ohio River Mercury Mass Load Measurement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Site </a:t>
            </a:r>
            <a:r>
              <a:rPr lang="en-US" sz="2000" dirty="0"/>
              <a:t>Specific </a:t>
            </a:r>
            <a:r>
              <a:rPr lang="en-US" sz="2000" dirty="0" smtClean="0"/>
              <a:t>Methyl Mercury </a:t>
            </a:r>
            <a:r>
              <a:rPr lang="en-US" sz="2000" dirty="0"/>
              <a:t>Bioaccumulation Factor 		Development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7307" y="4627981"/>
            <a:ext cx="2732822" cy="204961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258" y="93304"/>
            <a:ext cx="3712189" cy="215537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519" y="2336967"/>
            <a:ext cx="4339012" cy="218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96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066" y="0"/>
            <a:ext cx="10515600" cy="1325563"/>
          </a:xfrm>
        </p:spPr>
        <p:txBody>
          <a:bodyPr/>
          <a:lstStyle/>
          <a:p>
            <a:r>
              <a:rPr lang="en-US" b="1" dirty="0" smtClean="0"/>
              <a:t>19 Mercury Project Locations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139" y="895330"/>
            <a:ext cx="7595119" cy="5868956"/>
          </a:xfrm>
        </p:spPr>
      </p:pic>
      <p:sp>
        <p:nvSpPr>
          <p:cNvPr id="5" name="TextBox 4"/>
          <p:cNvSpPr txBox="1"/>
          <p:nvPr/>
        </p:nvSpPr>
        <p:spPr>
          <a:xfrm>
            <a:off x="157066" y="1101012"/>
            <a:ext cx="40230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15 Major Tributary Sites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3 Completed Ohio River BAF Sites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1 Lower Ohio River “Total Load” Project Underway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3767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Bioaccumulation Projects -4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726" y="1475829"/>
            <a:ext cx="11487540" cy="2183364"/>
          </a:xfrm>
        </p:spPr>
        <p:txBody>
          <a:bodyPr numCol="2">
            <a:noAutofit/>
          </a:bodyPr>
          <a:lstStyle/>
          <a:p>
            <a:r>
              <a:rPr lang="en-US" sz="1800" dirty="0" smtClean="0"/>
              <a:t>Mile 126 - in response to Axial Corp Variance Request</a:t>
            </a:r>
          </a:p>
          <a:p>
            <a:pPr lvl="1"/>
            <a:r>
              <a:rPr lang="en-US" sz="1800" dirty="0" smtClean="0"/>
              <a:t>Pilot with USGS May-September 2010 3 Events</a:t>
            </a:r>
          </a:p>
          <a:p>
            <a:pPr lvl="1"/>
            <a:r>
              <a:rPr lang="en-US" sz="1800" dirty="0" smtClean="0"/>
              <a:t>Monthly Project July 2012-June 2013 12 Events</a:t>
            </a:r>
          </a:p>
          <a:p>
            <a:endParaRPr lang="en-US" sz="1800" dirty="0" smtClean="0"/>
          </a:p>
          <a:p>
            <a:r>
              <a:rPr lang="en-US" sz="1800" dirty="0" smtClean="0"/>
              <a:t>Mile 282 – Highest Apparent Tissue Accumulation</a:t>
            </a:r>
          </a:p>
          <a:p>
            <a:pPr lvl="1"/>
            <a:r>
              <a:rPr lang="en-US" sz="1800" dirty="0" smtClean="0"/>
              <a:t>Monthly </a:t>
            </a:r>
            <a:r>
              <a:rPr lang="en-US" sz="1800" dirty="0"/>
              <a:t>Project </a:t>
            </a:r>
            <a:r>
              <a:rPr lang="en-US" sz="1800" dirty="0" smtClean="0"/>
              <a:t>June 2015-May 2016</a:t>
            </a:r>
            <a:endParaRPr lang="en-US" sz="1800" dirty="0"/>
          </a:p>
          <a:p>
            <a:pPr lvl="1"/>
            <a:endParaRPr lang="en-US" sz="1800" dirty="0" smtClean="0"/>
          </a:p>
          <a:p>
            <a:r>
              <a:rPr lang="en-US" sz="1800" dirty="0" smtClean="0"/>
              <a:t>Mile 782 – Lowest Apparent Tissue Accumulation</a:t>
            </a:r>
          </a:p>
          <a:p>
            <a:pPr marL="685800" lvl="2">
              <a:spcBef>
                <a:spcPts val="1000"/>
              </a:spcBef>
            </a:pPr>
            <a:r>
              <a:rPr lang="en-US" sz="1800" dirty="0"/>
              <a:t>Monthly Project July </a:t>
            </a:r>
            <a:r>
              <a:rPr lang="en-US" sz="1800" dirty="0" smtClean="0"/>
              <a:t>2015-June 2016</a:t>
            </a:r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Mile 912 – Highest Water and Tissue Mercury Concentrations (lower bioaccumulation)</a:t>
            </a:r>
          </a:p>
          <a:p>
            <a:pPr lvl="1"/>
            <a:r>
              <a:rPr lang="en-US" sz="1800" dirty="0"/>
              <a:t>Monthly Project </a:t>
            </a:r>
            <a:r>
              <a:rPr lang="en-US" sz="1800" dirty="0" smtClean="0"/>
              <a:t>November 2016 -</a:t>
            </a:r>
            <a:r>
              <a:rPr lang="en-US" sz="1800" dirty="0" smtClean="0">
                <a:solidFill>
                  <a:srgbClr val="FF0000"/>
                </a:solidFill>
              </a:rPr>
              <a:t>October 2017</a:t>
            </a:r>
            <a:endParaRPr lang="en-US" sz="1800" dirty="0">
              <a:solidFill>
                <a:srgbClr val="FF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453358" y="3526129"/>
            <a:ext cx="7895915" cy="3229633"/>
            <a:chOff x="1453358" y="3526129"/>
            <a:chExt cx="7895915" cy="322963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3358" y="3526129"/>
              <a:ext cx="7895915" cy="3229633"/>
            </a:xfrm>
            <a:prstGeom prst="rect">
              <a:avLst/>
            </a:prstGeom>
          </p:spPr>
        </p:pic>
        <p:sp>
          <p:nvSpPr>
            <p:cNvPr id="5" name="Oval 4"/>
            <p:cNvSpPr/>
            <p:nvPr/>
          </p:nvSpPr>
          <p:spPr>
            <a:xfrm>
              <a:off x="3732245" y="5051430"/>
              <a:ext cx="410547" cy="886408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7318310" y="4321069"/>
              <a:ext cx="410547" cy="886408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8305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976" y="795251"/>
            <a:ext cx="5341434" cy="18142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347" y="14367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Tributary Monitoring</a:t>
            </a:r>
            <a:br>
              <a:rPr lang="en-US" sz="2800" dirty="0" smtClean="0"/>
            </a:br>
            <a:r>
              <a:rPr lang="en-US" sz="2800" dirty="0">
                <a:solidFill>
                  <a:schemeClr val="accent6"/>
                </a:solidFill>
              </a:rPr>
              <a:t>How much mercury is </a:t>
            </a:r>
            <a:r>
              <a:rPr lang="en-US" sz="2800" u="sng" dirty="0">
                <a:solidFill>
                  <a:schemeClr val="accent6"/>
                </a:solidFill>
              </a:rPr>
              <a:t>directly </a:t>
            </a:r>
            <a:r>
              <a:rPr lang="en-US" sz="2800" u="sng" dirty="0" smtClean="0">
                <a:solidFill>
                  <a:schemeClr val="accent6"/>
                </a:solidFill>
              </a:rPr>
              <a:t>discharged</a:t>
            </a:r>
            <a:r>
              <a:rPr lang="en-US" sz="2800" dirty="0" smtClean="0">
                <a:solidFill>
                  <a:schemeClr val="accent6"/>
                </a:solidFill>
              </a:rPr>
              <a:t> </a:t>
            </a:r>
            <a:r>
              <a:rPr lang="en-US" sz="2800" dirty="0">
                <a:solidFill>
                  <a:schemeClr val="accent6"/>
                </a:solidFill>
              </a:rPr>
              <a:t>to the Ohio </a:t>
            </a:r>
            <a:r>
              <a:rPr lang="en-US" sz="2800" dirty="0" smtClean="0">
                <a:solidFill>
                  <a:schemeClr val="accent6"/>
                </a:solidFill>
              </a:rPr>
              <a:t>River?</a:t>
            </a:r>
            <a:r>
              <a:rPr lang="en-US" sz="2800" dirty="0">
                <a:solidFill>
                  <a:schemeClr val="accent6"/>
                </a:solidFill>
              </a:rPr>
              <a:t/>
            </a:r>
            <a:br>
              <a:rPr lang="en-US" sz="2800" dirty="0">
                <a:solidFill>
                  <a:schemeClr val="accent6"/>
                </a:solidFill>
              </a:rPr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2885" y="905070"/>
            <a:ext cx="10515600" cy="2099388"/>
          </a:xfrm>
        </p:spPr>
        <p:txBody>
          <a:bodyPr>
            <a:normAutofit/>
          </a:bodyPr>
          <a:lstStyle/>
          <a:p>
            <a:r>
              <a:rPr lang="en-US" dirty="0" smtClean="0"/>
              <a:t>Study Period</a:t>
            </a:r>
            <a:endParaRPr lang="en-US" dirty="0">
              <a:solidFill>
                <a:srgbClr val="FFC000"/>
              </a:solidFill>
            </a:endParaRPr>
          </a:p>
          <a:p>
            <a:r>
              <a:rPr lang="en-US" dirty="0"/>
              <a:t>	</a:t>
            </a:r>
            <a:r>
              <a:rPr lang="en-US" dirty="0" smtClean="0"/>
              <a:t>November </a:t>
            </a:r>
            <a:r>
              <a:rPr lang="en-US" dirty="0"/>
              <a:t>2015 through </a:t>
            </a:r>
            <a:r>
              <a:rPr lang="en-US" dirty="0" smtClean="0"/>
              <a:t>October  </a:t>
            </a:r>
            <a:r>
              <a:rPr lang="en-US" dirty="0"/>
              <a:t>2016</a:t>
            </a:r>
          </a:p>
          <a:p>
            <a:r>
              <a:rPr lang="en-US" dirty="0"/>
              <a:t>Number of Events</a:t>
            </a:r>
          </a:p>
          <a:p>
            <a:r>
              <a:rPr lang="en-US" dirty="0"/>
              <a:t>	180 Events: One year, one per month, 15 Locations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153" y="3114277"/>
            <a:ext cx="11979678" cy="3615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46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9512">
            <a:off x="10867122" y="5740169"/>
            <a:ext cx="1064435" cy="13772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372" y="113199"/>
            <a:ext cx="10515600" cy="1325563"/>
          </a:xfrm>
        </p:spPr>
        <p:txBody>
          <a:bodyPr/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600" dirty="0" smtClean="0"/>
              <a:t>Bioaccumulation and Tributary Methods </a:t>
            </a:r>
            <a:r>
              <a:rPr lang="en-US" sz="3600" dirty="0"/>
              <a:t>Used</a:t>
            </a:r>
            <a:r>
              <a:rPr lang="en-US" sz="2800" dirty="0"/>
              <a:t/>
            </a:r>
            <a:br>
              <a:rPr lang="en-US" sz="2800" dirty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0372" y="1027511"/>
            <a:ext cx="651021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Ohio River: Isokinetic</a:t>
            </a:r>
            <a:r>
              <a:rPr lang="en-US" sz="2800" dirty="0"/>
              <a:t>, depth-integrated, </a:t>
            </a:r>
            <a:r>
              <a:rPr lang="en-US" sz="2800" dirty="0" smtClean="0"/>
              <a:t>Equal Discharge Increment (EDI) Composite</a:t>
            </a:r>
          </a:p>
          <a:p>
            <a:pPr lvl="8"/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0469" y="345870"/>
            <a:ext cx="2211006" cy="1016399"/>
          </a:xfrm>
        </p:spPr>
      </p:pic>
      <p:cxnSp>
        <p:nvCxnSpPr>
          <p:cNvPr id="10" name="Straight Connector 9"/>
          <p:cNvCxnSpPr/>
          <p:nvPr/>
        </p:nvCxnSpPr>
        <p:spPr>
          <a:xfrm>
            <a:off x="11187596" y="570399"/>
            <a:ext cx="87418" cy="5390585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929813" y="2181573"/>
            <a:ext cx="64381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Trib</a:t>
            </a:r>
            <a:r>
              <a:rPr lang="en-US" sz="2800" dirty="0"/>
              <a:t> Project: Discharge-Weighted Single Vertical (VCF)  sampling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69" y="3449928"/>
            <a:ext cx="10058400" cy="3104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6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Bioaccumulation and Tributary Methods Used</a:t>
            </a:r>
            <a:br>
              <a:rPr lang="en-US" dirty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312441"/>
            <a:ext cx="10515600" cy="4351338"/>
          </a:xfrm>
        </p:spPr>
        <p:txBody>
          <a:bodyPr/>
          <a:lstStyle/>
          <a:p>
            <a:r>
              <a:rPr lang="en-US" dirty="0" smtClean="0"/>
              <a:t>Ohio River </a:t>
            </a:r>
            <a:r>
              <a:rPr lang="en-US" dirty="0" smtClean="0"/>
              <a:t>Bioaccumulation Studies</a:t>
            </a:r>
            <a:r>
              <a:rPr lang="en-US" dirty="0" smtClean="0"/>
              <a:t>: 7 analyses</a:t>
            </a:r>
          </a:p>
          <a:p>
            <a:pPr lvl="1"/>
            <a:r>
              <a:rPr lang="en-US" dirty="0" smtClean="0"/>
              <a:t>Total Mercury and Methyl Mercury (Filtered and Unfiltered)</a:t>
            </a:r>
          </a:p>
          <a:p>
            <a:pPr lvl="1"/>
            <a:r>
              <a:rPr lang="en-US" dirty="0" smtClean="0"/>
              <a:t>Selenium, Total Organic Carbon, Total Suspended Solids (Unfiltered Only)</a:t>
            </a:r>
          </a:p>
          <a:p>
            <a:r>
              <a:rPr lang="en-US" dirty="0" smtClean="0"/>
              <a:t>Tributary Study: 4 analyses</a:t>
            </a:r>
          </a:p>
          <a:p>
            <a:pPr lvl="1"/>
            <a:r>
              <a:rPr lang="en-US" dirty="0"/>
              <a:t>Total Mercury and Methyl Mercury </a:t>
            </a:r>
            <a:r>
              <a:rPr lang="en-US" dirty="0" smtClean="0"/>
              <a:t>(Unfiltered only)</a:t>
            </a:r>
          </a:p>
          <a:p>
            <a:pPr lvl="1"/>
            <a:r>
              <a:rPr lang="en-US" dirty="0" smtClean="0"/>
              <a:t>Total Organic Carbon, Total Suspended Solids</a:t>
            </a:r>
          </a:p>
          <a:p>
            <a:pPr lvl="1"/>
            <a:endParaRPr lang="en-US" dirty="0"/>
          </a:p>
          <a:p>
            <a:r>
              <a:rPr lang="en-US" dirty="0" smtClean="0"/>
              <a:t>All Sites:</a:t>
            </a:r>
          </a:p>
          <a:p>
            <a:pPr lvl="1"/>
            <a:r>
              <a:rPr lang="en-US" dirty="0" err="1" smtClean="0"/>
              <a:t>Multiparameter</a:t>
            </a:r>
            <a:r>
              <a:rPr lang="en-US" dirty="0" smtClean="0"/>
              <a:t> </a:t>
            </a:r>
            <a:r>
              <a:rPr lang="en-US" dirty="0" err="1" smtClean="0"/>
              <a:t>Datasonde</a:t>
            </a:r>
            <a:r>
              <a:rPr lang="en-US" dirty="0" smtClean="0"/>
              <a:t> variously YSI or </a:t>
            </a:r>
            <a:r>
              <a:rPr lang="en-US" dirty="0" err="1" smtClean="0"/>
              <a:t>Hydrolab</a:t>
            </a:r>
            <a:endParaRPr lang="en-US" dirty="0"/>
          </a:p>
          <a:p>
            <a:pPr lvl="2"/>
            <a:r>
              <a:rPr lang="en-US" dirty="0" smtClean="0"/>
              <a:t>pH, </a:t>
            </a:r>
            <a:r>
              <a:rPr lang="en-US" dirty="0" err="1" smtClean="0"/>
              <a:t>SpCond</a:t>
            </a:r>
            <a:r>
              <a:rPr lang="en-US" dirty="0" smtClean="0"/>
              <a:t>, DO, Temp, Turbidity, Chlorophyll-a, </a:t>
            </a:r>
            <a:r>
              <a:rPr lang="en-US" dirty="0" err="1" smtClean="0"/>
              <a:t>Phycocyanin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825" y="2638004"/>
            <a:ext cx="3774349" cy="212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89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04746" y="175555"/>
            <a:ext cx="10515600" cy="1325563"/>
          </a:xfrm>
        </p:spPr>
        <p:txBody>
          <a:bodyPr/>
          <a:lstStyle/>
          <a:p>
            <a:r>
              <a:rPr lang="en-US" dirty="0" smtClean="0"/>
              <a:t>Mercury Load Models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5086350" y="1352550"/>
            <a:ext cx="7105650" cy="5329238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428975"/>
              </p:ext>
            </p:extLst>
          </p:nvPr>
        </p:nvGraphicFramePr>
        <p:xfrm>
          <a:off x="653143" y="1138340"/>
          <a:ext cx="3984171" cy="54584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6670"/>
                <a:gridCol w="1707501"/>
              </a:tblGrid>
              <a:tr h="73321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Clean Metals Program</a:t>
                      </a:r>
                      <a:br>
                        <a:rPr lang="en-US" sz="1400" b="1" u="none" strike="noStrike" dirty="0">
                          <a:effectLst/>
                        </a:rPr>
                      </a:br>
                      <a:r>
                        <a:rPr lang="en-US" sz="1400" b="1" u="none" strike="noStrike" dirty="0">
                          <a:effectLst/>
                        </a:rPr>
                        <a:t>Total Mercury Detection Rate </a:t>
                      </a:r>
                      <a:endParaRPr lang="en-US" sz="1400" b="1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(</a:t>
                      </a:r>
                      <a:r>
                        <a:rPr lang="en-US" sz="1400" b="1" u="none" strike="noStrike" dirty="0" err="1">
                          <a:effectLst/>
                        </a:rPr>
                        <a:t>UTHg</a:t>
                      </a:r>
                      <a:r>
                        <a:rPr lang="en-US" sz="1400" b="1" u="none" strike="noStrike" dirty="0">
                          <a:effectLst/>
                        </a:rPr>
                        <a:t>) 2000-2017 (N-90)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53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Ohio River Location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% Detections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New Cumberland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97%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Pike Island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98%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Hannibal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95%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Willow Island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99%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Belleville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99%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R.C. Byrd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100%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Greenup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98%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Meldahl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98%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Anderson Ferry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95%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Markland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99%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Louisville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98%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McAlpine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West Point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Cannelton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99%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Newburgh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99%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J.T. Myers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Smithland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99%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  <a:tr h="232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L&amp;D 52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83501" marT="927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951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5997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Calculation Method for Load Models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7951" y="1511560"/>
            <a:ext cx="347098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Ohio River Mile 782 has the strongest model</a:t>
            </a:r>
          </a:p>
          <a:p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12 Measured Total Mercury Results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QA Dups and Blanks not incl.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ADCP Measured Flow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Test Regression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Residual Variance is constant, independent and normally distributed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Strongest </a:t>
            </a:r>
            <a:r>
              <a:rPr lang="en-US" dirty="0" err="1" smtClean="0"/>
              <a:t>Trib</a:t>
            </a:r>
            <a:r>
              <a:rPr lang="en-US" dirty="0" smtClean="0"/>
              <a:t> model (Monongahela R. ) low p-value (&lt;0.000) but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603" y="1511560"/>
            <a:ext cx="7858425" cy="493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35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1220</TotalTime>
  <Words>436</Words>
  <Application>Microsoft Office PowerPoint</Application>
  <PresentationFormat>Widescreen</PresentationFormat>
  <Paragraphs>125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Ohio River and Major Tributary Mercury Load Studies</vt:lpstr>
      <vt:lpstr>PowerPoint Presentation</vt:lpstr>
      <vt:lpstr>19 Mercury Project Locations</vt:lpstr>
      <vt:lpstr>Bioaccumulation Projects -4 Sites</vt:lpstr>
      <vt:lpstr>Tributary Monitoring How much mercury is directly discharged to the Ohio River? </vt:lpstr>
      <vt:lpstr>Bioaccumulation and Tributary Methods Used </vt:lpstr>
      <vt:lpstr>Bioaccumulation and Tributary Methods Used </vt:lpstr>
      <vt:lpstr>Mercury Load Models</vt:lpstr>
      <vt:lpstr>Calculation Method for Load Models</vt:lpstr>
      <vt:lpstr>Tributary Loads: Period of Interest Nov 2015 to Oct 2016 (Trib. Mont. and DMR data)</vt:lpstr>
      <vt:lpstr>Tributary vs Ohio Estimated Load</vt:lpstr>
      <vt:lpstr>Ohio River Load Remainder after Estimated Tributary Loads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Ohio River and Major Tributary Mercury Loads</dc:title>
  <dc:creator>Eben Hobbins</dc:creator>
  <cp:lastModifiedBy>Eben Hobbins</cp:lastModifiedBy>
  <cp:revision>40</cp:revision>
  <cp:lastPrinted>2017-06-05T16:34:10Z</cp:lastPrinted>
  <dcterms:created xsi:type="dcterms:W3CDTF">2017-05-26T14:08:01Z</dcterms:created>
  <dcterms:modified xsi:type="dcterms:W3CDTF">2017-06-05T20:35:31Z</dcterms:modified>
</cp:coreProperties>
</file>